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4" r:id="rId6"/>
    <p:sldId id="265"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11921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26457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3070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15918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597B5-C893-4095-8357-5919F9CF5B2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6081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597B5-C893-4095-8357-5919F9CF5B2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821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597B5-C893-4095-8357-5919F9CF5B2F}"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44461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597B5-C893-4095-8357-5919F9CF5B2F}"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205418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597B5-C893-4095-8357-5919F9CF5B2F}"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334388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9354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a:t>
            </a:fld>
            <a:endParaRPr lang="en-US"/>
          </a:p>
        </p:txBody>
      </p:sp>
    </p:spTree>
    <p:extLst>
      <p:ext uri="{BB962C8B-B14F-4D97-AF65-F5344CB8AC3E}">
        <p14:creationId xmlns:p14="http://schemas.microsoft.com/office/powerpoint/2010/main" val="60483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597B5-C893-4095-8357-5919F9CF5B2F}" type="datetimeFigureOut">
              <a:rPr lang="en-US" smtClean="0"/>
              <a:t>10/23/2019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BA8B4-742B-44F4-91F5-043E26B71D5D}" type="slidenum">
              <a:rPr lang="en-US" smtClean="0"/>
              <a:t>‹#›</a:t>
            </a:fld>
            <a:endParaRPr lang="en-US"/>
          </a:p>
        </p:txBody>
      </p:sp>
    </p:spTree>
    <p:extLst>
      <p:ext uri="{BB962C8B-B14F-4D97-AF65-F5344CB8AC3E}">
        <p14:creationId xmlns:p14="http://schemas.microsoft.com/office/powerpoint/2010/main" val="62013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2460"/>
            <a:ext cx="9144000" cy="2387600"/>
          </a:xfrm>
        </p:spPr>
        <p:txBody>
          <a:bodyPr/>
          <a:lstStyle/>
          <a:p>
            <a:r>
              <a:rPr lang="en-US" dirty="0" smtClean="0"/>
              <a:t>Trinidad and Tobago</a:t>
            </a:r>
            <a:endParaRPr lang="en-US" dirty="0"/>
          </a:p>
        </p:txBody>
      </p:sp>
      <p:sp>
        <p:nvSpPr>
          <p:cNvPr id="3" name="Subtitle 2"/>
          <p:cNvSpPr>
            <a:spLocks noGrp="1"/>
          </p:cNvSpPr>
          <p:nvPr>
            <p:ph type="subTitle" idx="1"/>
          </p:nvPr>
        </p:nvSpPr>
        <p:spPr/>
        <p:txBody>
          <a:bodyPr/>
          <a:lstStyle/>
          <a:p>
            <a:endParaRPr lang="en-US" dirty="0" smtClean="0"/>
          </a:p>
          <a:p>
            <a:r>
              <a:rPr lang="en-US" dirty="0" smtClean="0"/>
              <a:t>Dwight Nanan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52830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t> </a:t>
            </a:r>
            <a:r>
              <a:rPr lang="fr-FR" sz="4000" b="1" dirty="0" smtClean="0">
                <a:solidFill>
                  <a:srgbClr val="0070C0"/>
                </a:solidFill>
                <a:latin typeface="+mn-lt"/>
                <a:ea typeface="+mn-ea"/>
                <a:cs typeface="+mn-cs"/>
              </a:rPr>
              <a:t>Self introduction</a:t>
            </a:r>
            <a:endParaRPr lang="en-US" sz="4000" b="1" dirty="0">
              <a:solidFill>
                <a:srgbClr val="0070C0"/>
              </a:solidFill>
              <a:latin typeface="+mn-lt"/>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754468897"/>
              </p:ext>
            </p:extLst>
          </p:nvPr>
        </p:nvGraphicFramePr>
        <p:xfrm>
          <a:off x="1164845" y="2098224"/>
          <a:ext cx="8128000" cy="4759776"/>
        </p:xfrm>
        <a:graphic>
          <a:graphicData uri="http://schemas.openxmlformats.org/drawingml/2006/table">
            <a:tbl>
              <a:tblPr firstRow="1" bandRow="1">
                <a:tableStyleId>{22838BEF-8BB2-4498-84A7-C5851F593DF1}</a:tableStyleId>
              </a:tblPr>
              <a:tblGrid>
                <a:gridCol w="2492843"/>
                <a:gridCol w="5635157"/>
              </a:tblGrid>
              <a:tr h="793296">
                <a:tc>
                  <a:txBody>
                    <a:bodyPr/>
                    <a:lstStyle/>
                    <a:p>
                      <a:r>
                        <a:rPr lang="en-US" dirty="0" smtClean="0"/>
                        <a:t>Name </a:t>
                      </a:r>
                      <a:endParaRPr lang="en-US" dirty="0"/>
                    </a:p>
                  </a:txBody>
                  <a:tcPr/>
                </a:tc>
                <a:tc>
                  <a:txBody>
                    <a:bodyPr/>
                    <a:lstStyle/>
                    <a:p>
                      <a:r>
                        <a:rPr lang="en-US" dirty="0" smtClean="0"/>
                        <a:t>Dwight Nanan</a:t>
                      </a:r>
                      <a:endParaRPr lang="en-US" dirty="0"/>
                    </a:p>
                  </a:txBody>
                  <a:tcPr/>
                </a:tc>
              </a:tr>
              <a:tr h="793296">
                <a:tc>
                  <a:txBody>
                    <a:bodyPr/>
                    <a:lstStyle/>
                    <a:p>
                      <a:r>
                        <a:rPr lang="en-US" dirty="0" smtClean="0"/>
                        <a:t>Alumni year</a:t>
                      </a:r>
                      <a:endParaRPr lang="en-US" dirty="0"/>
                    </a:p>
                  </a:txBody>
                  <a:tcPr/>
                </a:tc>
                <a:tc>
                  <a:txBody>
                    <a:bodyPr/>
                    <a:lstStyle/>
                    <a:p>
                      <a:r>
                        <a:rPr lang="en-US" dirty="0" smtClean="0"/>
                        <a:t>2013</a:t>
                      </a:r>
                      <a:endParaRPr lang="en-US" dirty="0"/>
                    </a:p>
                  </a:txBody>
                  <a:tcPr/>
                </a:tc>
              </a:tr>
              <a:tr h="793296">
                <a:tc>
                  <a:txBody>
                    <a:bodyPr/>
                    <a:lstStyle/>
                    <a:p>
                      <a:r>
                        <a:rPr lang="en-US" dirty="0" smtClean="0"/>
                        <a:t>Country</a:t>
                      </a:r>
                      <a:endParaRPr lang="en-US" dirty="0"/>
                    </a:p>
                  </a:txBody>
                  <a:tcPr/>
                </a:tc>
                <a:tc>
                  <a:txBody>
                    <a:bodyPr/>
                    <a:lstStyle/>
                    <a:p>
                      <a:r>
                        <a:rPr lang="en-US" dirty="0" smtClean="0"/>
                        <a:t>Trinidad</a:t>
                      </a:r>
                      <a:r>
                        <a:rPr lang="en-US" baseline="0" dirty="0" smtClean="0"/>
                        <a:t> and Tobago</a:t>
                      </a:r>
                      <a:endParaRPr lang="en-US" dirty="0"/>
                    </a:p>
                  </a:txBody>
                  <a:tcPr/>
                </a:tc>
              </a:tr>
              <a:tr h="793296">
                <a:tc>
                  <a:txBody>
                    <a:bodyPr/>
                    <a:lstStyle/>
                    <a:p>
                      <a:r>
                        <a:rPr lang="en-US" dirty="0" smtClean="0"/>
                        <a:t>Organization</a:t>
                      </a:r>
                      <a:endParaRPr lang="en-US" dirty="0"/>
                    </a:p>
                  </a:txBody>
                  <a:tcPr/>
                </a:tc>
                <a:tc>
                  <a:txBody>
                    <a:bodyPr/>
                    <a:lstStyle/>
                    <a:p>
                      <a:r>
                        <a:rPr lang="en-US" dirty="0" smtClean="0"/>
                        <a:t>Hydrographic Unit</a:t>
                      </a:r>
                      <a:r>
                        <a:rPr lang="en-US" baseline="0" dirty="0" smtClean="0"/>
                        <a:t>, Surveys and Mapping Division</a:t>
                      </a:r>
                      <a:endParaRPr lang="en-US" dirty="0"/>
                    </a:p>
                  </a:txBody>
                  <a:tcPr/>
                </a:tc>
              </a:tr>
              <a:tr h="793296">
                <a:tc>
                  <a:txBody>
                    <a:bodyPr/>
                    <a:lstStyle/>
                    <a:p>
                      <a:r>
                        <a:rPr lang="en-US" dirty="0" smtClean="0"/>
                        <a:t>Position/Job title</a:t>
                      </a:r>
                      <a:endParaRPr lang="en-US" dirty="0"/>
                    </a:p>
                  </a:txBody>
                  <a:tcPr/>
                </a:tc>
                <a:tc>
                  <a:txBody>
                    <a:bodyPr/>
                    <a:lstStyle/>
                    <a:p>
                      <a:r>
                        <a:rPr lang="en-US" dirty="0" smtClean="0"/>
                        <a:t>Hydrographic Surveyor II</a:t>
                      </a:r>
                      <a:endParaRPr lang="en-US" dirty="0"/>
                    </a:p>
                  </a:txBody>
                  <a:tcPr/>
                </a:tc>
              </a:tr>
              <a:tr h="793296">
                <a:tc>
                  <a:txBody>
                    <a:bodyPr/>
                    <a:lstStyle/>
                    <a:p>
                      <a:r>
                        <a:rPr lang="en-US" dirty="0" smtClean="0"/>
                        <a:t>Current job description</a:t>
                      </a:r>
                      <a:endParaRPr lang="en-US" dirty="0"/>
                    </a:p>
                  </a:txBody>
                  <a:tcPr/>
                </a:tc>
                <a:tc>
                  <a:txBody>
                    <a:bodyPr/>
                    <a:lstStyle/>
                    <a:p>
                      <a:r>
                        <a:rPr lang="en-US" dirty="0" smtClean="0"/>
                        <a:t>Conducting Hydrographic Surveys, Officer in Charge</a:t>
                      </a:r>
                      <a:r>
                        <a:rPr lang="en-US" baseline="0" dirty="0" smtClean="0"/>
                        <a:t> of the Unit</a:t>
                      </a:r>
                      <a:endParaRPr lang="en-US" dirty="0"/>
                    </a:p>
                  </a:txBody>
                  <a:tcPr/>
                </a:tc>
              </a:tr>
            </a:tbl>
          </a:graphicData>
        </a:graphic>
      </p:graphicFrame>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6667" t="54476" r="24857" b="24318"/>
          <a:stretch/>
        </p:blipFill>
        <p:spPr>
          <a:xfrm>
            <a:off x="9962055" y="1628885"/>
            <a:ext cx="1403909" cy="2417044"/>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32084" b="28333"/>
          <a:stretch/>
        </p:blipFill>
        <p:spPr>
          <a:xfrm>
            <a:off x="9616694" y="4379520"/>
            <a:ext cx="2094632" cy="1474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626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t> </a:t>
            </a:r>
            <a:r>
              <a:rPr lang="fr-FR" sz="4000" b="1" dirty="0" err="1">
                <a:solidFill>
                  <a:srgbClr val="0070C0"/>
                </a:solidFill>
                <a:latin typeface="+mn-lt"/>
                <a:ea typeface="+mn-ea"/>
                <a:cs typeface="+mn-cs"/>
              </a:rPr>
              <a:t>My</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career</a:t>
            </a:r>
            <a:r>
              <a:rPr lang="fr-FR" sz="4000" b="1" dirty="0">
                <a:solidFill>
                  <a:srgbClr val="0070C0"/>
                </a:solidFill>
                <a:latin typeface="+mn-lt"/>
                <a:ea typeface="+mn-ea"/>
                <a:cs typeface="+mn-cs"/>
              </a:rPr>
              <a:t> </a:t>
            </a:r>
            <a:r>
              <a:rPr lang="fr-FR" sz="4000" b="1" dirty="0" err="1">
                <a:solidFill>
                  <a:srgbClr val="0070C0"/>
                </a:solidFill>
                <a:latin typeface="+mn-lt"/>
                <a:ea typeface="+mn-ea"/>
                <a:cs typeface="+mn-cs"/>
              </a:rPr>
              <a:t>path</a:t>
            </a:r>
            <a:r>
              <a:rPr lang="fr-FR" sz="4000" b="1" dirty="0">
                <a:solidFill>
                  <a:srgbClr val="0070C0"/>
                </a:solidFill>
                <a:latin typeface="+mn-lt"/>
                <a:ea typeface="+mn-ea"/>
                <a:cs typeface="+mn-cs"/>
              </a:rPr>
              <a:t> and </a:t>
            </a:r>
            <a:r>
              <a:rPr lang="fr-FR" sz="4000" b="1" dirty="0" err="1">
                <a:solidFill>
                  <a:srgbClr val="0070C0"/>
                </a:solidFill>
                <a:latin typeface="+mn-lt"/>
                <a:ea typeface="+mn-ea"/>
                <a:cs typeface="+mn-cs"/>
              </a:rPr>
              <a:t>projects</a:t>
            </a:r>
            <a:r>
              <a:rPr lang="fr-FR" sz="4000" b="1" dirty="0">
                <a:solidFill>
                  <a:srgbClr val="0070C0"/>
                </a:solidFill>
                <a:latin typeface="+mn-lt"/>
                <a:ea typeface="+mn-ea"/>
                <a:cs typeface="+mn-cs"/>
              </a:rPr>
              <a:t> / </a:t>
            </a:r>
            <a:r>
              <a:rPr lang="fr-FR" sz="4000" b="1" dirty="0" err="1">
                <a:solidFill>
                  <a:srgbClr val="0070C0"/>
                </a:solidFill>
                <a:latin typeface="+mn-lt"/>
                <a:ea typeface="+mn-ea"/>
                <a:cs typeface="+mn-cs"/>
              </a:rPr>
              <a:t>Achievements</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10515600" cy="4351338"/>
          </a:xfrm>
        </p:spPr>
        <p:txBody>
          <a:bodyPr>
            <a:normAutofit fontScale="85000" lnSpcReduction="20000"/>
          </a:bodyPr>
          <a:lstStyle/>
          <a:p>
            <a:r>
              <a:rPr lang="en-US" dirty="0" smtClean="0"/>
              <a:t>When I started in the Hydrographic Unit of Trinidad and Tobago in 2010, the unit was non functional. There was no working equipment or vessels. Since then we have procured a SBES system, repaired one vessel and would have a MBES system by the end of 2019. </a:t>
            </a:r>
          </a:p>
          <a:p>
            <a:pPr marL="0" indent="0">
              <a:buNone/>
            </a:pPr>
            <a:r>
              <a:rPr lang="en-US" dirty="0" smtClean="0"/>
              <a:t>Hydr</a:t>
            </a:r>
            <a:r>
              <a:rPr lang="en-US" dirty="0"/>
              <a:t>o</a:t>
            </a:r>
            <a:r>
              <a:rPr lang="en-US" dirty="0" smtClean="0"/>
              <a:t>graphic Data:  </a:t>
            </a:r>
          </a:p>
          <a:p>
            <a:r>
              <a:rPr lang="en-US" dirty="0" smtClean="0"/>
              <a:t>Collecting SBES data and sending to UKHO for updating of Nautical charts</a:t>
            </a:r>
          </a:p>
          <a:p>
            <a:r>
              <a:rPr lang="en-US" dirty="0" smtClean="0"/>
              <a:t>Working with all local Port for specifications for Hydrographic Surveys to be conducted by third party organizations for State.</a:t>
            </a:r>
          </a:p>
          <a:p>
            <a:r>
              <a:rPr lang="en-US" dirty="0" smtClean="0"/>
              <a:t>Checking of collected data and sending to UKHO for updating of Nautical Charts</a:t>
            </a:r>
          </a:p>
          <a:p>
            <a:r>
              <a:rPr lang="en-US" dirty="0" smtClean="0"/>
              <a:t>Creation of Up to date Aids to Navigation list for Trinidad and Tobago.</a:t>
            </a:r>
          </a:p>
          <a:p>
            <a:r>
              <a:rPr lang="en-US" dirty="0" smtClean="0"/>
              <a:t>In </a:t>
            </a:r>
            <a:r>
              <a:rPr lang="en-US" dirty="0"/>
              <a:t>the long term the Unit is looking to acquire Software to compile </a:t>
            </a:r>
            <a:r>
              <a:rPr lang="en-US" dirty="0" smtClean="0"/>
              <a:t>produce </a:t>
            </a:r>
            <a:r>
              <a:rPr lang="en-US" dirty="0"/>
              <a:t>ENC’s……. of course because of the investment of the Nippon Foundation and IHO in selecting a candidate from Trinidad and Tobago.</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92352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err="1" smtClean="0">
                <a:solidFill>
                  <a:srgbClr val="0070C0"/>
                </a:solidFill>
                <a:latin typeface="+mn-lt"/>
                <a:ea typeface="+mn-ea"/>
                <a:cs typeface="+mn-cs"/>
              </a:rPr>
              <a:t>Lessons</a:t>
            </a:r>
            <a:r>
              <a:rPr lang="fr-FR" sz="3600" b="1" dirty="0" smtClean="0">
                <a:solidFill>
                  <a:srgbClr val="0070C0"/>
                </a:solidFill>
                <a:latin typeface="+mn-lt"/>
                <a:ea typeface="+mn-ea"/>
                <a:cs typeface="+mn-cs"/>
              </a:rPr>
              <a:t> </a:t>
            </a:r>
            <a:r>
              <a:rPr lang="fr-FR" sz="3600" b="1" dirty="0" err="1" smtClean="0">
                <a:solidFill>
                  <a:srgbClr val="0070C0"/>
                </a:solidFill>
                <a:latin typeface="+mn-lt"/>
                <a:ea typeface="+mn-ea"/>
                <a:cs typeface="+mn-cs"/>
              </a:rPr>
              <a:t>learned</a:t>
            </a:r>
            <a:r>
              <a:rPr lang="fr-FR" sz="3600" b="1" dirty="0" smtClean="0">
                <a:solidFill>
                  <a:srgbClr val="0070C0"/>
                </a:solidFill>
                <a:latin typeface="+mn-lt"/>
                <a:ea typeface="+mn-ea"/>
                <a:cs typeface="+mn-cs"/>
              </a:rPr>
              <a:t> </a:t>
            </a:r>
            <a:r>
              <a:rPr lang="fr-FR" sz="3600" b="1" dirty="0" err="1" smtClean="0">
                <a:solidFill>
                  <a:srgbClr val="0070C0"/>
                </a:solidFill>
                <a:latin typeface="+mn-lt"/>
                <a:ea typeface="+mn-ea"/>
                <a:cs typeface="+mn-cs"/>
              </a:rPr>
              <a:t>from</a:t>
            </a:r>
            <a:r>
              <a:rPr lang="fr-FR" sz="3600" b="1" dirty="0" smtClean="0">
                <a:solidFill>
                  <a:srgbClr val="0070C0"/>
                </a:solidFill>
                <a:latin typeface="+mn-lt"/>
                <a:ea typeface="+mn-ea"/>
                <a:cs typeface="+mn-cs"/>
              </a:rPr>
              <a:t>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10515600" cy="4351338"/>
          </a:xfrm>
        </p:spPr>
        <p:txBody>
          <a:bodyPr>
            <a:normAutofit fontScale="92500" lnSpcReduction="20000"/>
          </a:bodyPr>
          <a:lstStyle/>
          <a:p>
            <a:r>
              <a:rPr lang="en-US" dirty="0"/>
              <a:t>Module 1- Marine Cartography </a:t>
            </a:r>
          </a:p>
          <a:p>
            <a:pPr marL="0" indent="0">
              <a:buNone/>
            </a:pPr>
            <a:r>
              <a:rPr lang="en-US" dirty="0"/>
              <a:t>Practical introduction to marine cartography and chart construction. </a:t>
            </a:r>
          </a:p>
          <a:p>
            <a:pPr marL="0" indent="0">
              <a:buNone/>
            </a:pPr>
            <a:r>
              <a:rPr lang="en-US" dirty="0"/>
              <a:t>Highly practical and interactive course, teaching the foundation of charts, the importance of not only producing charts but keeping them up to date. </a:t>
            </a:r>
          </a:p>
          <a:p>
            <a:r>
              <a:rPr lang="en-US" dirty="0"/>
              <a:t>Important lessons leant</a:t>
            </a:r>
          </a:p>
          <a:p>
            <a:pPr marL="0" indent="0">
              <a:buNone/>
            </a:pPr>
            <a:r>
              <a:rPr lang="en-US" dirty="0"/>
              <a:t>Very comprehensive will structured course with everything associated with charts. This course started from the basics of what is a chart, its purpose and development. Its also taught the participants about datum's and practical exercise for understanding of chart creation. </a:t>
            </a:r>
            <a:endParaRPr lang="en-US" dirty="0" smtClean="0"/>
          </a:p>
          <a:p>
            <a:pPr marL="0" indent="0">
              <a:buNone/>
            </a:pPr>
            <a:r>
              <a:rPr lang="en-US" dirty="0" smtClean="0"/>
              <a:t>The </a:t>
            </a:r>
            <a:r>
              <a:rPr lang="en-US" dirty="0"/>
              <a:t>course had left and imprint on my thinking not only for chart creation but also for the collection of Hydrographic data. Most data being collected has with it now, how will it affect my Nautical Chart.</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87238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err="1" smtClean="0">
                <a:solidFill>
                  <a:srgbClr val="0070C0"/>
                </a:solidFill>
                <a:latin typeface="+mn-lt"/>
                <a:ea typeface="+mn-ea"/>
                <a:cs typeface="+mn-cs"/>
              </a:rPr>
              <a:t>Lessons</a:t>
            </a:r>
            <a:r>
              <a:rPr lang="fr-FR" sz="3600" b="1" dirty="0" smtClean="0">
                <a:solidFill>
                  <a:srgbClr val="0070C0"/>
                </a:solidFill>
                <a:latin typeface="+mn-lt"/>
                <a:ea typeface="+mn-ea"/>
                <a:cs typeface="+mn-cs"/>
              </a:rPr>
              <a:t> </a:t>
            </a:r>
            <a:r>
              <a:rPr lang="fr-FR" sz="3600" b="1" dirty="0" err="1" smtClean="0">
                <a:solidFill>
                  <a:srgbClr val="0070C0"/>
                </a:solidFill>
                <a:latin typeface="+mn-lt"/>
                <a:ea typeface="+mn-ea"/>
                <a:cs typeface="+mn-cs"/>
              </a:rPr>
              <a:t>learned</a:t>
            </a:r>
            <a:r>
              <a:rPr lang="fr-FR" sz="3600" b="1" dirty="0" smtClean="0">
                <a:solidFill>
                  <a:srgbClr val="0070C0"/>
                </a:solidFill>
                <a:latin typeface="+mn-lt"/>
                <a:ea typeface="+mn-ea"/>
                <a:cs typeface="+mn-cs"/>
              </a:rPr>
              <a:t> </a:t>
            </a:r>
            <a:r>
              <a:rPr lang="fr-FR" sz="3600" b="1" dirty="0" err="1" smtClean="0">
                <a:solidFill>
                  <a:srgbClr val="0070C0"/>
                </a:solidFill>
                <a:latin typeface="+mn-lt"/>
                <a:ea typeface="+mn-ea"/>
                <a:cs typeface="+mn-cs"/>
              </a:rPr>
              <a:t>from</a:t>
            </a:r>
            <a:r>
              <a:rPr lang="fr-FR" sz="3600" b="1" dirty="0" smtClean="0">
                <a:solidFill>
                  <a:srgbClr val="0070C0"/>
                </a:solidFill>
                <a:latin typeface="+mn-lt"/>
                <a:ea typeface="+mn-ea"/>
                <a:cs typeface="+mn-cs"/>
              </a:rPr>
              <a:t>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10515600" cy="4351338"/>
          </a:xfrm>
        </p:spPr>
        <p:txBody>
          <a:bodyPr>
            <a:normAutofit fontScale="92500"/>
          </a:bodyPr>
          <a:lstStyle/>
          <a:p>
            <a:r>
              <a:rPr lang="en-US" dirty="0"/>
              <a:t>Module 2- Electronic Navigational Charts (ENC</a:t>
            </a:r>
            <a:r>
              <a:rPr lang="en-US" dirty="0" smtClean="0"/>
              <a:t>)</a:t>
            </a:r>
          </a:p>
          <a:p>
            <a:pPr marL="0" indent="0">
              <a:buNone/>
            </a:pPr>
            <a:r>
              <a:rPr lang="en-US" dirty="0" smtClean="0"/>
              <a:t>Highly </a:t>
            </a:r>
            <a:r>
              <a:rPr lang="en-US" dirty="0"/>
              <a:t>practical and interactive course, teaching the foundation of charts, the importance of not only producing charts but keeping them up to date. </a:t>
            </a:r>
          </a:p>
          <a:p>
            <a:pPr marL="0" indent="0">
              <a:buNone/>
            </a:pPr>
            <a:r>
              <a:rPr lang="en-US" dirty="0" smtClean="0"/>
              <a:t>A </a:t>
            </a:r>
            <a:r>
              <a:rPr lang="en-US" dirty="0"/>
              <a:t>highly practical introduction to the Electronic Navigational Chart, international standards, and the production and maintenance of ENC data.</a:t>
            </a:r>
          </a:p>
          <a:p>
            <a:pPr marL="0" indent="0">
              <a:buNone/>
            </a:pPr>
            <a:r>
              <a:rPr lang="en-US" dirty="0"/>
              <a:t>Field Trips- Brixham and Bristol- to give a practical understanding</a:t>
            </a:r>
          </a:p>
          <a:p>
            <a:pPr marL="0" indent="0">
              <a:buNone/>
            </a:pPr>
            <a:r>
              <a:rPr lang="en-US" dirty="0"/>
              <a:t>of the object and attributed associated with the ENC</a:t>
            </a:r>
          </a:p>
          <a:p>
            <a:r>
              <a:rPr lang="en-US" dirty="0"/>
              <a:t>Important lessons leant  </a:t>
            </a:r>
          </a:p>
          <a:p>
            <a:pPr marL="0" indent="0">
              <a:buNone/>
            </a:pPr>
            <a:r>
              <a:rPr lang="en-US" dirty="0"/>
              <a:t>A well structured course teaching the fundamentals of ENC’s. </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42610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Autofit/>
          </a:bodyPr>
          <a:lstStyle/>
          <a:p>
            <a:r>
              <a:rPr lang="fr-FR" sz="3600" b="1" dirty="0" err="1" smtClean="0">
                <a:solidFill>
                  <a:srgbClr val="0070C0"/>
                </a:solidFill>
                <a:latin typeface="+mn-lt"/>
                <a:ea typeface="+mn-ea"/>
                <a:cs typeface="+mn-cs"/>
              </a:rPr>
              <a:t>Lessons</a:t>
            </a:r>
            <a:r>
              <a:rPr lang="fr-FR" sz="3600" b="1" dirty="0" smtClean="0">
                <a:solidFill>
                  <a:srgbClr val="0070C0"/>
                </a:solidFill>
                <a:latin typeface="+mn-lt"/>
                <a:ea typeface="+mn-ea"/>
                <a:cs typeface="+mn-cs"/>
              </a:rPr>
              <a:t> </a:t>
            </a:r>
            <a:r>
              <a:rPr lang="fr-FR" sz="3600" b="1" dirty="0" err="1" smtClean="0">
                <a:solidFill>
                  <a:srgbClr val="0070C0"/>
                </a:solidFill>
                <a:latin typeface="+mn-lt"/>
                <a:ea typeface="+mn-ea"/>
                <a:cs typeface="+mn-cs"/>
              </a:rPr>
              <a:t>learned</a:t>
            </a:r>
            <a:r>
              <a:rPr lang="fr-FR" sz="3600" b="1" dirty="0" smtClean="0">
                <a:solidFill>
                  <a:srgbClr val="0070C0"/>
                </a:solidFill>
                <a:latin typeface="+mn-lt"/>
                <a:ea typeface="+mn-ea"/>
                <a:cs typeface="+mn-cs"/>
              </a:rPr>
              <a:t> </a:t>
            </a:r>
            <a:r>
              <a:rPr lang="fr-FR" sz="3600" b="1" dirty="0" err="1" smtClean="0">
                <a:solidFill>
                  <a:srgbClr val="0070C0"/>
                </a:solidFill>
                <a:latin typeface="+mn-lt"/>
                <a:ea typeface="+mn-ea"/>
                <a:cs typeface="+mn-cs"/>
              </a:rPr>
              <a:t>from</a:t>
            </a:r>
            <a:r>
              <a:rPr lang="fr-FR" sz="3600" b="1" dirty="0" smtClean="0">
                <a:solidFill>
                  <a:srgbClr val="0070C0"/>
                </a:solidFill>
                <a:latin typeface="+mn-lt"/>
                <a:ea typeface="+mn-ea"/>
                <a:cs typeface="+mn-cs"/>
              </a:rPr>
              <a:t> CHART Course</a:t>
            </a:r>
            <a:endParaRPr lang="en-US" sz="3600" b="1" dirty="0">
              <a:solidFill>
                <a:srgbClr val="0070C0"/>
              </a:solidFill>
              <a:latin typeface="+mn-lt"/>
              <a:ea typeface="+mn-ea"/>
              <a:cs typeface="+mn-cs"/>
            </a:endParaRPr>
          </a:p>
        </p:txBody>
      </p:sp>
      <p:sp>
        <p:nvSpPr>
          <p:cNvPr id="3" name="Content Placeholder 2"/>
          <p:cNvSpPr>
            <a:spLocks noGrp="1"/>
          </p:cNvSpPr>
          <p:nvPr>
            <p:ph idx="1"/>
          </p:nvPr>
        </p:nvSpPr>
        <p:spPr>
          <a:xfrm>
            <a:off x="733697" y="1952292"/>
            <a:ext cx="10515600" cy="4351338"/>
          </a:xfrm>
        </p:spPr>
        <p:txBody>
          <a:bodyPr>
            <a:normAutofit/>
          </a:bodyPr>
          <a:lstStyle/>
          <a:p>
            <a:r>
              <a:rPr lang="en-US" dirty="0"/>
              <a:t>Module 3- Hydrographic Data </a:t>
            </a:r>
            <a:r>
              <a:rPr lang="en-US" dirty="0" smtClean="0"/>
              <a:t>Processing</a:t>
            </a:r>
            <a:endParaRPr lang="en-US" dirty="0"/>
          </a:p>
          <a:p>
            <a:r>
              <a:rPr lang="en-US" dirty="0"/>
              <a:t>Summarized course outline </a:t>
            </a:r>
          </a:p>
          <a:p>
            <a:pPr marL="0" indent="0">
              <a:buNone/>
            </a:pPr>
            <a:r>
              <a:rPr lang="en-US" dirty="0"/>
              <a:t>A practical introduction to hydrographic data processing, data assessment and resulting chart maintenance</a:t>
            </a:r>
          </a:p>
          <a:p>
            <a:r>
              <a:rPr lang="en-US" dirty="0"/>
              <a:t>Important lessons leant </a:t>
            </a:r>
          </a:p>
          <a:p>
            <a:pPr marL="0" indent="0">
              <a:buNone/>
            </a:pPr>
            <a:r>
              <a:rPr lang="en-US" dirty="0"/>
              <a:t>Provides a good foundation into data assessment for chart updating.</a:t>
            </a:r>
          </a:p>
          <a:p>
            <a:pPr marL="0" indent="0">
              <a:buNone/>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112843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a:bodyPr>
          <a:lstStyle/>
          <a:p>
            <a:r>
              <a:rPr lang="fr-FR" sz="4000" b="1" dirty="0">
                <a:solidFill>
                  <a:srgbClr val="0070C0"/>
                </a:solidFill>
                <a:latin typeface="+mn-lt"/>
                <a:ea typeface="+mn-ea"/>
                <a:cs typeface="+mn-cs"/>
              </a:rPr>
              <a:t>S</a:t>
            </a:r>
            <a:r>
              <a:rPr lang="fr-FR" sz="4000" b="1" dirty="0" smtClean="0">
                <a:solidFill>
                  <a:srgbClr val="0070C0"/>
                </a:solidFill>
                <a:latin typeface="+mn-lt"/>
                <a:ea typeface="+mn-ea"/>
                <a:cs typeface="+mn-cs"/>
              </a:rPr>
              <a:t>uggestion for the future</a:t>
            </a:r>
            <a:endParaRPr lang="en-US" sz="4000" b="1" dirty="0">
              <a:solidFill>
                <a:srgbClr val="0070C0"/>
              </a:solidFill>
              <a:latin typeface="+mn-lt"/>
              <a:ea typeface="+mn-ea"/>
              <a:cs typeface="+mn-cs"/>
            </a:endParaRPr>
          </a:p>
        </p:txBody>
      </p:sp>
      <p:sp>
        <p:nvSpPr>
          <p:cNvPr id="3" name="Content Placeholder 2"/>
          <p:cNvSpPr>
            <a:spLocks noGrp="1"/>
          </p:cNvSpPr>
          <p:nvPr>
            <p:ph idx="1"/>
          </p:nvPr>
        </p:nvSpPr>
        <p:spPr>
          <a:xfrm>
            <a:off x="838200" y="2118414"/>
            <a:ext cx="10515600" cy="4351338"/>
          </a:xfrm>
        </p:spPr>
        <p:txBody>
          <a:bodyPr>
            <a:normAutofit fontScale="92500" lnSpcReduction="10000"/>
          </a:bodyPr>
          <a:lstStyle/>
          <a:p>
            <a:r>
              <a:rPr lang="en-US" dirty="0" smtClean="0"/>
              <a:t>Module 1- Marine Cartography</a:t>
            </a:r>
          </a:p>
          <a:p>
            <a:pPr marL="0" indent="0">
              <a:buNone/>
            </a:pPr>
            <a:r>
              <a:rPr lang="en-US" dirty="0" smtClean="0"/>
              <a:t>Recommendation- Some aspect of digital chart creation be added to the course syllabus.</a:t>
            </a:r>
          </a:p>
          <a:p>
            <a:r>
              <a:rPr lang="en-US" dirty="0" smtClean="0"/>
              <a:t>Module 2- Electronic Navigational Charts (ENC)</a:t>
            </a:r>
          </a:p>
          <a:p>
            <a:pPr marL="0" indent="0">
              <a:buNone/>
            </a:pPr>
            <a:r>
              <a:rPr lang="en-US" dirty="0" smtClean="0"/>
              <a:t>Recommendation-To include different software available for the creation off ENC’s, also to include the process from raw data formats to ENC’s and not trough digitizing of a Paper chart.</a:t>
            </a:r>
          </a:p>
          <a:p>
            <a:r>
              <a:rPr lang="en-US" dirty="0" smtClean="0"/>
              <a:t>Module 3- Hydrographic Data Processing </a:t>
            </a:r>
          </a:p>
          <a:p>
            <a:pPr marL="0" indent="0">
              <a:buNone/>
            </a:pPr>
            <a:r>
              <a:rPr lang="en-US" dirty="0" smtClean="0"/>
              <a:t>Recommendation- Go </a:t>
            </a:r>
            <a:r>
              <a:rPr lang="en-US" dirty="0"/>
              <a:t>further into source data, </a:t>
            </a:r>
            <a:r>
              <a:rPr lang="en-US" dirty="0" err="1"/>
              <a:t>eg</a:t>
            </a:r>
            <a:r>
              <a:rPr lang="en-US" dirty="0"/>
              <a:t>. Multibeam data for processing from raw data to the point of unitizing for updating of charts. Using the right scale data for what scale charts.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81587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612</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Trinidad and Tobago</vt:lpstr>
      <vt:lpstr> Self introduction</vt:lpstr>
      <vt:lpstr> My career path and projects / Achievements</vt:lpstr>
      <vt:lpstr>Lessons learned from CHART Course</vt:lpstr>
      <vt:lpstr>Lessons learned from CHART Course</vt:lpstr>
      <vt:lpstr>Lessons learned from CHART Course</vt:lpstr>
      <vt:lpstr>Suggestion for the future</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POJ</dc:creator>
  <cp:lastModifiedBy>Dwight Nanan</cp:lastModifiedBy>
  <cp:revision>7</cp:revision>
  <dcterms:created xsi:type="dcterms:W3CDTF">2019-10-04T14:42:16Z</dcterms:created>
  <dcterms:modified xsi:type="dcterms:W3CDTF">2019-10-23T13:20:01Z</dcterms:modified>
</cp:coreProperties>
</file>